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1BA"/>
    <a:srgbClr val="DAFFF6"/>
    <a:srgbClr val="15323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131E0-89A8-F848-99BD-4F0BAC52272C}" type="datetimeFigureOut">
              <a:rPr lang="en-US" smtClean="0"/>
              <a:pPr/>
              <a:t>5/22/2013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2EEB3-126D-3C4F-B84E-148BE980A1C0}" type="slidenum">
              <a:rPr lang="en-US" smtClean="0"/>
              <a:pPr/>
              <a:t>‹#›</a:t>
            </a:fld>
            <a:endParaRPr lang="en-US"/>
          </a:p>
        </p:txBody>
      </p:sp>
    </p:spTree>
    <p:extLst>
      <p:ext uri="{BB962C8B-B14F-4D97-AF65-F5344CB8AC3E}">
        <p14:creationId xmlns="" xmlns:p14="http://schemas.microsoft.com/office/powerpoint/2010/main" val="11055622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Formal institutions</a:t>
            </a:r>
            <a:endParaRPr lang="en-AU" dirty="0"/>
          </a:p>
        </p:txBody>
      </p:sp>
      <p:sp>
        <p:nvSpPr>
          <p:cNvPr id="4" name="Slide Number Placeholder 3"/>
          <p:cNvSpPr>
            <a:spLocks noGrp="1"/>
          </p:cNvSpPr>
          <p:nvPr>
            <p:ph type="sldNum" sz="quarter" idx="10"/>
          </p:nvPr>
        </p:nvSpPr>
        <p:spPr/>
        <p:txBody>
          <a:bodyPr/>
          <a:lstStyle/>
          <a:p>
            <a:fld id="{4D72EEB3-126D-3C4F-B84E-148BE980A1C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Formal institutions</a:t>
            </a:r>
            <a:r>
              <a:rPr lang="en-AU" baseline="0" dirty="0" smtClean="0"/>
              <a:t> 2</a:t>
            </a:r>
            <a:endParaRPr lang="en-AU" dirty="0" smtClean="0"/>
          </a:p>
        </p:txBody>
      </p:sp>
      <p:sp>
        <p:nvSpPr>
          <p:cNvPr id="4" name="Slide Number Placeholder 3"/>
          <p:cNvSpPr>
            <a:spLocks noGrp="1"/>
          </p:cNvSpPr>
          <p:nvPr>
            <p:ph type="sldNum" sz="quarter" idx="10"/>
          </p:nvPr>
        </p:nvSpPr>
        <p:spPr/>
        <p:txBody>
          <a:bodyPr/>
          <a:lstStyle/>
          <a:p>
            <a:fld id="{4D72EEB3-126D-3C4F-B84E-148BE980A1C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73810" y="2130425"/>
            <a:ext cx="7691521" cy="1470025"/>
          </a:xfrm>
        </p:spPr>
        <p:txBody>
          <a:bodyPr/>
          <a:lstStyle>
            <a:lvl1pPr>
              <a:defRPr>
                <a:solidFill>
                  <a:srgbClr val="15323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97165" y="3362632"/>
            <a:ext cx="4256312" cy="2276168"/>
          </a:xfrm>
          <a:prstGeom prst="rect">
            <a:avLst/>
          </a:prstGeom>
        </p:spPr>
        <p:txBody>
          <a:bodyPr>
            <a:normAutofit/>
          </a:bodyPr>
          <a:lstStyle>
            <a:lvl1pPr marL="0" indent="0" algn="l">
              <a:buNone/>
              <a:defRPr sz="2000">
                <a:solidFill>
                  <a:srgbClr val="15323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descr="20120902 little square.jpg"/>
          <p:cNvPicPr>
            <a:picLocks noChangeAspect="1"/>
          </p:cNvPicPr>
          <p:nvPr userDrawn="1"/>
        </p:nvPicPr>
        <p:blipFill>
          <a:blip r:embed="rId2" cstate="print">
            <a:extLst>
              <a:ext uri="{28A0092B-C50C-407E-A947-70E740481C1C}">
                <a14:useLocalDpi xmlns="" xmlns:a14="http://schemas.microsoft.com/office/drawing/2010/main"/>
              </a:ext>
            </a:extLst>
          </a:blip>
          <a:stretch>
            <a:fillRect/>
          </a:stretch>
        </p:blipFill>
        <p:spPr>
          <a:xfrm>
            <a:off x="0" y="2688641"/>
            <a:ext cx="728710" cy="728710"/>
          </a:xfrm>
          <a:prstGeom prst="rect">
            <a:avLst/>
          </a:prstGeom>
        </p:spPr>
      </p:pic>
    </p:spTree>
    <p:extLst>
      <p:ext uri="{BB962C8B-B14F-4D97-AF65-F5344CB8AC3E}">
        <p14:creationId xmlns="" xmlns:p14="http://schemas.microsoft.com/office/powerpoint/2010/main" val="3839380075"/>
      </p:ext>
    </p:extLst>
  </p:cSld>
  <p:clrMapOvr>
    <a:masterClrMapping/>
  </p:clrMapOvr>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7959" y="813238"/>
            <a:ext cx="4055241" cy="937172"/>
          </a:xfrm>
        </p:spPr>
        <p:txBody>
          <a:bodyPr>
            <a:noAutofit/>
          </a:bodyPr>
          <a:lstStyle>
            <a:lvl1pPr>
              <a:defRPr sz="3200"/>
            </a:lvl1pPr>
          </a:lstStyle>
          <a:p>
            <a:r>
              <a:rPr lang="en-US" dirty="0" smtClean="0"/>
              <a:t>Master title style</a:t>
            </a:r>
            <a:endParaRPr lang="en-US" dirty="0"/>
          </a:p>
        </p:txBody>
      </p:sp>
      <p:sp>
        <p:nvSpPr>
          <p:cNvPr id="9" name="Rectangle 8"/>
          <p:cNvSpPr/>
          <p:nvPr userDrawn="1"/>
        </p:nvSpPr>
        <p:spPr>
          <a:xfrm>
            <a:off x="8661772" y="5734151"/>
            <a:ext cx="425918" cy="338554"/>
          </a:xfrm>
          <a:prstGeom prst="rect">
            <a:avLst/>
          </a:prstGeom>
        </p:spPr>
        <p:txBody>
          <a:bodyPr wrap="none">
            <a:spAutoFit/>
          </a:bodyPr>
          <a:lstStyle/>
          <a:p>
            <a:fld id="{FC6BC84A-B0C2-BE4B-84D9-C0536B71BD95}" type="slidenum">
              <a:rPr lang="en-US" sz="1600" b="1" smtClean="0">
                <a:solidFill>
                  <a:srgbClr val="153238"/>
                </a:solidFill>
              </a:rPr>
              <a:pPr/>
              <a:t>‹#›</a:t>
            </a:fld>
            <a:endParaRPr lang="en-US" sz="1600" b="1" dirty="0">
              <a:solidFill>
                <a:srgbClr val="153238"/>
              </a:solidFill>
            </a:endParaRPr>
          </a:p>
        </p:txBody>
      </p:sp>
      <p:sp>
        <p:nvSpPr>
          <p:cNvPr id="6" name="Content Placeholder 2"/>
          <p:cNvSpPr>
            <a:spLocks noGrp="1"/>
          </p:cNvSpPr>
          <p:nvPr>
            <p:ph idx="1" hasCustomPrompt="1"/>
          </p:nvPr>
        </p:nvSpPr>
        <p:spPr>
          <a:xfrm>
            <a:off x="457200" y="1750410"/>
            <a:ext cx="8229600" cy="4375753"/>
          </a:xfrm>
          <a:prstGeom prst="rect">
            <a:avLst/>
          </a:prstGeom>
        </p:spPr>
        <p:txBody>
          <a:bodyPr>
            <a:normAutofit/>
          </a:bodyPr>
          <a:lstStyle>
            <a:lvl1pPr>
              <a:defRPr sz="1600">
                <a:solidFill>
                  <a:schemeClr val="accent5">
                    <a:lumMod val="50000"/>
                  </a:schemeClr>
                </a:solidFill>
              </a:defRPr>
            </a:lvl1pPr>
            <a:lvl2pPr>
              <a:defRPr sz="1600">
                <a:solidFill>
                  <a:schemeClr val="accent5">
                    <a:lumMod val="50000"/>
                  </a:schemeClr>
                </a:solidFill>
              </a:defRPr>
            </a:lvl2pPr>
            <a:lvl3pPr>
              <a:defRPr sz="1600">
                <a:solidFill>
                  <a:schemeClr val="accent5">
                    <a:lumMod val="50000"/>
                  </a:schemeClr>
                </a:solidFill>
              </a:defRPr>
            </a:lvl3pPr>
            <a:lvl4pPr>
              <a:defRPr sz="1600">
                <a:solidFill>
                  <a:schemeClr val="accent5">
                    <a:lumMod val="50000"/>
                  </a:schemeClr>
                </a:solidFill>
              </a:defRPr>
            </a:lvl4pPr>
            <a:lvl5pPr>
              <a:defRPr sz="1600">
                <a:solidFill>
                  <a:schemeClr val="accent5">
                    <a:lumMod val="50000"/>
                  </a:schemeClr>
                </a:solidFill>
              </a:defRPr>
            </a:lvl5pPr>
          </a:lstStyle>
          <a:p>
            <a:pPr lvl="0"/>
            <a:r>
              <a:rPr lang="en-US" dirty="0" smtClean="0"/>
              <a:t>Click to edit Headline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4287798279"/>
      </p:ext>
    </p:extLst>
  </p:cSld>
  <p:clrMapOvr>
    <a:masterClrMapping/>
  </p:clrMapOvr>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6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25242" y="735724"/>
            <a:ext cx="3643586" cy="681913"/>
          </a:xfrm>
          <a:prstGeom prst="rect">
            <a:avLst/>
          </a:prstGeom>
        </p:spPr>
        <p:txBody>
          <a:bodyPr vert="horz" lIns="91440" tIns="45720" rIns="91440" bIns="45720" rtlCol="0" anchor="ctr">
            <a:normAutofit/>
          </a:bodyPr>
          <a:lstStyle/>
          <a:p>
            <a:r>
              <a:rPr lang="en-US" dirty="0" err="1" smtClean="0"/>
              <a:t>Clic</a:t>
            </a:r>
            <a:endParaRPr lang="en-US" dirty="0"/>
          </a:p>
        </p:txBody>
      </p:sp>
      <p:pic>
        <p:nvPicPr>
          <p:cNvPr id="9" name="Picture 8" descr="logos.png"/>
          <p:cNvPicPr>
            <a:picLocks noChangeAspect="1"/>
          </p:cNvPicPr>
          <p:nvPr/>
        </p:nvPicPr>
        <p:blipFill>
          <a:blip r:embed="rId5" cstate="print">
            <a:extLst>
              <a:ext uri="{28A0092B-C50C-407E-A947-70E740481C1C}">
                <a14:useLocalDpi xmlns="" xmlns:a14="http://schemas.microsoft.com/office/drawing/2010/main"/>
              </a:ext>
            </a:extLst>
          </a:blip>
          <a:stretch>
            <a:fillRect/>
          </a:stretch>
        </p:blipFill>
        <p:spPr>
          <a:xfrm>
            <a:off x="376621" y="6345243"/>
            <a:ext cx="8592207" cy="416913"/>
          </a:xfrm>
          <a:prstGeom prst="rect">
            <a:avLst/>
          </a:prstGeom>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7AD29-258D-1E4D-A623-585EABBDE01C}" type="datetimeFigureOut">
              <a:rPr lang="en-US" smtClean="0"/>
              <a:pPr/>
              <a:t>5/22/2013</a:t>
            </a:fld>
            <a:endParaRPr lang="en-US"/>
          </a:p>
        </p:txBody>
      </p:sp>
      <p:sp>
        <p:nvSpPr>
          <p:cNvPr id="6"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A7479-0D02-234E-9303-FDF6A288FEDD}" type="slidenum">
              <a:rPr lang="en-US" smtClean="0"/>
              <a:pPr/>
              <a:t>‹#›</a:t>
            </a:fld>
            <a:endParaRPr lang="en-US"/>
          </a:p>
        </p:txBody>
      </p:sp>
      <p:sp>
        <p:nvSpPr>
          <p:cNvPr id="11"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descr="20130404 header.jpg"/>
          <p:cNvPicPr>
            <a:picLocks noChangeAspect="1"/>
          </p:cNvPicPr>
          <p:nvPr userDrawn="1"/>
        </p:nvPicPr>
        <p:blipFill>
          <a:blip r:embed="rId6" cstate="print">
            <a:extLst>
              <a:ext uri="{28A0092B-C50C-407E-A947-70E740481C1C}">
                <a14:useLocalDpi xmlns="" xmlns:a14="http://schemas.microsoft.com/office/drawing/2010/main"/>
              </a:ext>
            </a:extLst>
          </a:blip>
          <a:stretch>
            <a:fillRect/>
          </a:stretch>
        </p:blipFill>
        <p:spPr>
          <a:xfrm>
            <a:off x="0" y="0"/>
            <a:ext cx="9144000" cy="1554480"/>
          </a:xfrm>
          <a:prstGeom prst="rect">
            <a:avLst/>
          </a:prstGeom>
        </p:spPr>
      </p:pic>
    </p:spTree>
    <p:extLst>
      <p:ext uri="{BB962C8B-B14F-4D97-AF65-F5344CB8AC3E}">
        <p14:creationId xmlns="" xmlns:p14="http://schemas.microsoft.com/office/powerpoint/2010/main" val="2516567597"/>
      </p:ext>
    </p:extLst>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txStyles>
    <p:titleStyle>
      <a:lvl1pPr algn="l" defTabSz="457200" rtl="0" eaLnBrk="1" latinLnBrk="0" hangingPunct="1">
        <a:spcBef>
          <a:spcPct val="0"/>
        </a:spcBef>
        <a:buNone/>
        <a:defRPr sz="4400" kern="1200">
          <a:solidFill>
            <a:schemeClr val="accent5">
              <a:lumMod val="40000"/>
              <a:lumOff val="60000"/>
            </a:schemeClr>
          </a:solidFill>
          <a:latin typeface="+mj-lt"/>
          <a:ea typeface="+mj-ea"/>
          <a:cs typeface="+mj-cs"/>
        </a:defRPr>
      </a:lvl1pPr>
    </p:titleStyle>
    <p:bodyStyle>
      <a:lvl1pPr marL="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1pPr>
      <a:lvl2pPr marL="742950" indent="-28575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2pPr>
      <a:lvl3pPr marL="11430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3pPr>
      <a:lvl4pPr marL="137160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4pPr>
      <a:lvl5pPr marL="20574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Word_Document3.doc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nescap.org/pdd/prs/ProjectActivities/Ongoing/gg/governance.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675112"/>
            <a:ext cx="6731391" cy="812453"/>
          </a:xfrm>
        </p:spPr>
        <p:txBody>
          <a:bodyPr>
            <a:noAutofit/>
          </a:bodyPr>
          <a:lstStyle/>
          <a:p>
            <a:pPr algn="ctr"/>
            <a:r>
              <a:rPr lang="en-US" sz="6000" b="1" dirty="0" smtClean="0">
                <a:solidFill>
                  <a:schemeClr val="accent5">
                    <a:lumMod val="50000"/>
                  </a:schemeClr>
                </a:solidFill>
              </a:rPr>
              <a:t>UNIT 7a:</a:t>
            </a:r>
            <a:endParaRPr lang="en-US" sz="6000" b="1" dirty="0">
              <a:solidFill>
                <a:schemeClr val="accent5">
                  <a:lumMod val="50000"/>
                </a:schemeClr>
              </a:solidFill>
            </a:endParaRPr>
          </a:p>
        </p:txBody>
      </p:sp>
      <p:sp>
        <p:nvSpPr>
          <p:cNvPr id="3" name="Subtitle 2"/>
          <p:cNvSpPr>
            <a:spLocks noGrp="1"/>
          </p:cNvSpPr>
          <p:nvPr>
            <p:ph type="subTitle" idx="1"/>
          </p:nvPr>
        </p:nvSpPr>
        <p:spPr>
          <a:xfrm>
            <a:off x="2180492" y="3840479"/>
            <a:ext cx="5022166" cy="1406770"/>
          </a:xfrm>
        </p:spPr>
        <p:txBody>
          <a:bodyPr>
            <a:normAutofit/>
          </a:bodyPr>
          <a:lstStyle/>
          <a:p>
            <a:pPr algn="ctr"/>
            <a:r>
              <a:rPr lang="en-US" sz="4000" b="1" dirty="0" smtClean="0"/>
              <a:t>Papua New Guinea Fisheries Governance</a:t>
            </a:r>
            <a:endParaRPr lang="en-US" sz="4000" b="1" dirty="0"/>
          </a:p>
        </p:txBody>
      </p:sp>
    </p:spTree>
    <p:extLst>
      <p:ext uri="{BB962C8B-B14F-4D97-AF65-F5344CB8AC3E}">
        <p14:creationId xmlns="" xmlns:p14="http://schemas.microsoft.com/office/powerpoint/2010/main" val="390811858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b="1" dirty="0" smtClean="0"/>
              <a:t>INFORMAL GOVERNANCE</a:t>
            </a:r>
            <a:endParaRPr lang="en-AU" sz="2800" b="1" dirty="0"/>
          </a:p>
        </p:txBody>
      </p:sp>
      <p:grpSp>
        <p:nvGrpSpPr>
          <p:cNvPr id="3" name="Group 13"/>
          <p:cNvGrpSpPr/>
          <p:nvPr/>
        </p:nvGrpSpPr>
        <p:grpSpPr>
          <a:xfrm>
            <a:off x="547428" y="2854038"/>
            <a:ext cx="5870723" cy="3241964"/>
            <a:chOff x="692725" y="1828802"/>
            <a:chExt cx="5870723" cy="3241964"/>
          </a:xfrm>
        </p:grpSpPr>
        <p:sp>
          <p:nvSpPr>
            <p:cNvPr id="4" name="Rectangle 3"/>
            <p:cNvSpPr/>
            <p:nvPr/>
          </p:nvSpPr>
          <p:spPr>
            <a:xfrm>
              <a:off x="692726" y="1828802"/>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VILLAGE</a:t>
              </a:r>
              <a:endParaRPr lang="en-AU" sz="2400" dirty="0">
                <a:solidFill>
                  <a:srgbClr val="FFFF00"/>
                </a:solidFill>
              </a:endParaRPr>
            </a:p>
          </p:txBody>
        </p:sp>
        <p:sp>
          <p:nvSpPr>
            <p:cNvPr id="5" name="Rectangle 4"/>
            <p:cNvSpPr/>
            <p:nvPr/>
          </p:nvSpPr>
          <p:spPr>
            <a:xfrm>
              <a:off x="692725" y="2854038"/>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CLAN </a:t>
              </a:r>
              <a:endParaRPr lang="en-AU" sz="2400" dirty="0">
                <a:solidFill>
                  <a:srgbClr val="FFFF00"/>
                </a:solidFill>
              </a:endParaRPr>
            </a:p>
          </p:txBody>
        </p:sp>
        <p:sp>
          <p:nvSpPr>
            <p:cNvPr id="6" name="Rectangle 5"/>
            <p:cNvSpPr/>
            <p:nvPr/>
          </p:nvSpPr>
          <p:spPr>
            <a:xfrm>
              <a:off x="692726" y="3685313"/>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SUB CLAN</a:t>
              </a:r>
              <a:endParaRPr lang="en-AU" sz="2400" dirty="0">
                <a:solidFill>
                  <a:srgbClr val="FFFF00"/>
                </a:solidFill>
              </a:endParaRPr>
            </a:p>
          </p:txBody>
        </p:sp>
        <p:sp>
          <p:nvSpPr>
            <p:cNvPr id="7" name="Rectangle 6"/>
            <p:cNvSpPr/>
            <p:nvPr/>
          </p:nvSpPr>
          <p:spPr>
            <a:xfrm>
              <a:off x="692726" y="4655130"/>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FAMILY</a:t>
              </a:r>
              <a:endParaRPr lang="en-AU" sz="2400" dirty="0">
                <a:solidFill>
                  <a:srgbClr val="FFFF00"/>
                </a:solidFill>
              </a:endParaRPr>
            </a:p>
          </p:txBody>
        </p:sp>
        <p:cxnSp>
          <p:nvCxnSpPr>
            <p:cNvPr id="8" name="Straight Connector 7"/>
            <p:cNvCxnSpPr>
              <a:stCxn id="4" idx="2"/>
              <a:endCxn id="5" idx="0"/>
            </p:cNvCxnSpPr>
            <p:nvPr/>
          </p:nvCxnSpPr>
          <p:spPr>
            <a:xfrm flipH="1">
              <a:off x="1939635" y="2244438"/>
              <a:ext cx="1" cy="6096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2"/>
              <a:endCxn id="6" idx="0"/>
            </p:cNvCxnSpPr>
            <p:nvPr/>
          </p:nvCxnSpPr>
          <p:spPr>
            <a:xfrm>
              <a:off x="1939635" y="3269674"/>
              <a:ext cx="1" cy="415639"/>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6" idx="2"/>
              <a:endCxn id="7" idx="0"/>
            </p:cNvCxnSpPr>
            <p:nvPr/>
          </p:nvCxnSpPr>
          <p:spPr>
            <a:xfrm>
              <a:off x="1939636" y="4100949"/>
              <a:ext cx="0" cy="554181"/>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435925" y="1884405"/>
              <a:ext cx="1555169" cy="369332"/>
            </a:xfrm>
            <a:prstGeom prst="rect">
              <a:avLst/>
            </a:prstGeom>
            <a:noFill/>
          </p:spPr>
          <p:txBody>
            <a:bodyPr wrap="none" rtlCol="0">
              <a:spAutoFit/>
            </a:bodyPr>
            <a:lstStyle/>
            <a:p>
              <a:r>
                <a:rPr lang="en-AU" dirty="0" smtClean="0"/>
                <a:t>VILLAGE CHIEF</a:t>
              </a:r>
              <a:endParaRPr lang="en-AU" dirty="0"/>
            </a:p>
          </p:txBody>
        </p:sp>
        <p:sp>
          <p:nvSpPr>
            <p:cNvPr id="19" name="TextBox 18"/>
            <p:cNvSpPr txBox="1"/>
            <p:nvPr/>
          </p:nvSpPr>
          <p:spPr>
            <a:xfrm>
              <a:off x="3571347" y="2900342"/>
              <a:ext cx="1284326" cy="369332"/>
            </a:xfrm>
            <a:prstGeom prst="rect">
              <a:avLst/>
            </a:prstGeom>
            <a:noFill/>
          </p:spPr>
          <p:txBody>
            <a:bodyPr wrap="none" rtlCol="0">
              <a:spAutoFit/>
            </a:bodyPr>
            <a:lstStyle/>
            <a:p>
              <a:r>
                <a:rPr lang="en-AU" dirty="0" smtClean="0"/>
                <a:t>CLAN CHIEF</a:t>
              </a:r>
              <a:endParaRPr lang="en-AU" dirty="0"/>
            </a:p>
          </p:txBody>
        </p:sp>
        <p:sp>
          <p:nvSpPr>
            <p:cNvPr id="20" name="TextBox 19"/>
            <p:cNvSpPr txBox="1"/>
            <p:nvPr/>
          </p:nvSpPr>
          <p:spPr>
            <a:xfrm>
              <a:off x="3482790" y="3708465"/>
              <a:ext cx="1715534" cy="369332"/>
            </a:xfrm>
            <a:prstGeom prst="rect">
              <a:avLst/>
            </a:prstGeom>
            <a:noFill/>
          </p:spPr>
          <p:txBody>
            <a:bodyPr wrap="none" rtlCol="0">
              <a:spAutoFit/>
            </a:bodyPr>
            <a:lstStyle/>
            <a:p>
              <a:r>
                <a:rPr lang="en-AU" dirty="0" smtClean="0"/>
                <a:t>SUB CLAN CHIEF</a:t>
              </a:r>
              <a:endParaRPr lang="en-AU" dirty="0"/>
            </a:p>
          </p:txBody>
        </p:sp>
        <p:sp>
          <p:nvSpPr>
            <p:cNvPr id="21" name="TextBox 20"/>
            <p:cNvSpPr txBox="1"/>
            <p:nvPr/>
          </p:nvSpPr>
          <p:spPr>
            <a:xfrm>
              <a:off x="3571347" y="4655130"/>
              <a:ext cx="2992101" cy="369332"/>
            </a:xfrm>
            <a:prstGeom prst="rect">
              <a:avLst/>
            </a:prstGeom>
            <a:noFill/>
          </p:spPr>
          <p:txBody>
            <a:bodyPr wrap="none" rtlCol="0">
              <a:spAutoFit/>
            </a:bodyPr>
            <a:lstStyle/>
            <a:p>
              <a:r>
                <a:rPr lang="en-AU" dirty="0" smtClean="0"/>
                <a:t>GRAND PARENTS OR PARENTS</a:t>
              </a:r>
              <a:endParaRPr lang="en-AU" dirty="0"/>
            </a:p>
          </p:txBody>
        </p:sp>
      </p:grpSp>
      <p:sp>
        <p:nvSpPr>
          <p:cNvPr id="15" name="TextBox 14"/>
          <p:cNvSpPr txBox="1"/>
          <p:nvPr/>
        </p:nvSpPr>
        <p:spPr>
          <a:xfrm>
            <a:off x="281354" y="1732895"/>
            <a:ext cx="8637563" cy="830997"/>
          </a:xfrm>
          <a:prstGeom prst="rect">
            <a:avLst/>
          </a:prstGeom>
          <a:noFill/>
        </p:spPr>
        <p:txBody>
          <a:bodyPr wrap="square" rtlCol="0">
            <a:spAutoFit/>
          </a:bodyPr>
          <a:lstStyle/>
          <a:p>
            <a:r>
              <a:rPr lang="en-AU" sz="2400" dirty="0" smtClean="0">
                <a:latin typeface="Candara" pitchFamily="34" charset="0"/>
              </a:rPr>
              <a:t>Traditional management – jurisdiction is at a smaller scale: community, clan or family.</a:t>
            </a:r>
            <a:endParaRPr lang="en-AU" sz="2400" dirty="0">
              <a:latin typeface="Candara" pitchFamily="34" charset="0"/>
            </a:endParaRPr>
          </a:p>
        </p:txBody>
      </p:sp>
      <p:sp>
        <p:nvSpPr>
          <p:cNvPr id="16" name="TextBox 15"/>
          <p:cNvSpPr txBox="1"/>
          <p:nvPr/>
        </p:nvSpPr>
        <p:spPr>
          <a:xfrm>
            <a:off x="5921829" y="2956082"/>
            <a:ext cx="2997088" cy="1938992"/>
          </a:xfrm>
          <a:prstGeom prst="rect">
            <a:avLst/>
          </a:prstGeom>
          <a:noFill/>
        </p:spPr>
        <p:txBody>
          <a:bodyPr wrap="square" rtlCol="0">
            <a:spAutoFit/>
          </a:bodyPr>
          <a:lstStyle/>
          <a:p>
            <a:r>
              <a:rPr lang="en-AU" sz="2400" dirty="0" smtClean="0">
                <a:latin typeface="Candara" pitchFamily="34" charset="0"/>
              </a:rPr>
              <a:t>Control of the marine resource is linked to the ownership as dictated by custom or tradition.</a:t>
            </a:r>
            <a:endParaRPr lang="en-AU" sz="2400" dirty="0">
              <a:latin typeface="Candara" pitchFamily="34" charset="0"/>
            </a:endParaRPr>
          </a:p>
        </p:txBody>
      </p:sp>
    </p:spTree>
    <p:extLst>
      <p:ext uri="{BB962C8B-B14F-4D97-AF65-F5344CB8AC3E}">
        <p14:creationId xmlns="" xmlns:p14="http://schemas.microsoft.com/office/powerpoint/2010/main" val="83796601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graphicFrame>
        <p:nvGraphicFramePr>
          <p:cNvPr id="13315" name="Object 3"/>
          <p:cNvGraphicFramePr>
            <a:graphicFrameLocks noChangeAspect="1"/>
          </p:cNvGraphicFramePr>
          <p:nvPr/>
        </p:nvGraphicFramePr>
        <p:xfrm>
          <a:off x="0" y="0"/>
          <a:ext cx="9277024" cy="7086328"/>
        </p:xfrm>
        <a:graphic>
          <a:graphicData uri="http://schemas.openxmlformats.org/presentationml/2006/ole">
            <p:oleObj spid="_x0000_s3074" name="Document" r:id="rId4" imgW="5889637" imgH="5550213" progId="Word.Document.12">
              <p:embed/>
            </p:oleObj>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Governance</a:t>
            </a:r>
            <a:endParaRPr lang="en-AU" dirty="0"/>
          </a:p>
        </p:txBody>
      </p:sp>
      <p:sp>
        <p:nvSpPr>
          <p:cNvPr id="3" name="Content Placeholder 2"/>
          <p:cNvSpPr>
            <a:spLocks noGrp="1"/>
          </p:cNvSpPr>
          <p:nvPr>
            <p:ph idx="1"/>
          </p:nvPr>
        </p:nvSpPr>
        <p:spPr/>
        <p:txBody>
          <a:bodyPr>
            <a:normAutofit/>
          </a:bodyPr>
          <a:lstStyle/>
          <a:p>
            <a:endParaRPr lang="en-AU" sz="2400" i="1" dirty="0" smtClean="0"/>
          </a:p>
          <a:p>
            <a:r>
              <a:rPr lang="de-DE" sz="2400" dirty="0" smtClean="0"/>
              <a:t>Activity 7a.4: Ask the class to give examples of informal governance from the area they come from.</a:t>
            </a:r>
            <a:endParaRPr lang="en-AU" sz="2400" i="1"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218" y="1814732"/>
            <a:ext cx="8174182" cy="4524315"/>
          </a:xfrm>
          <a:prstGeom prst="rect">
            <a:avLst/>
          </a:prstGeom>
        </p:spPr>
        <p:txBody>
          <a:bodyPr wrap="square">
            <a:spAutoFit/>
          </a:bodyPr>
          <a:lstStyle/>
          <a:p>
            <a:r>
              <a:rPr lang="en-AU" sz="2400" dirty="0" smtClean="0">
                <a:latin typeface="Candara" pitchFamily="34" charset="0"/>
              </a:rPr>
              <a:t>Traditional management is recognised in formal legislation</a:t>
            </a:r>
            <a:r>
              <a:rPr lang="en-AU" sz="2400" u="sng" dirty="0" smtClean="0">
                <a:latin typeface="Candara" pitchFamily="34" charset="0"/>
              </a:rPr>
              <a:t> </a:t>
            </a:r>
            <a:r>
              <a:rPr lang="en-AU" sz="2400" dirty="0" smtClean="0">
                <a:latin typeface="Candara" pitchFamily="34" charset="0"/>
              </a:rPr>
              <a:t>including the PNG constitution and the Fisheries Management Act, 1998:</a:t>
            </a:r>
          </a:p>
          <a:p>
            <a:endParaRPr lang="en-AU" sz="2400" b="1" dirty="0" smtClean="0">
              <a:latin typeface="Candara" pitchFamily="34" charset="0"/>
            </a:endParaRPr>
          </a:p>
          <a:p>
            <a:r>
              <a:rPr lang="en-AU" sz="2400" b="1" dirty="0" smtClean="0">
                <a:latin typeface="Candara" pitchFamily="34" charset="0"/>
              </a:rPr>
              <a:t>26</a:t>
            </a:r>
            <a:r>
              <a:rPr lang="en-AU" sz="2400" b="1" dirty="0">
                <a:latin typeface="Candara" pitchFamily="34" charset="0"/>
              </a:rPr>
              <a:t>. CUSTOMARY RESOURCE OWNERSHIP.</a:t>
            </a:r>
          </a:p>
          <a:p>
            <a:r>
              <a:rPr lang="en-AU" sz="2400" dirty="0">
                <a:latin typeface="Candara" pitchFamily="34" charset="0"/>
              </a:rPr>
              <a:t>The rights of the customary owners of fisheries resources and fishing rights shall </a:t>
            </a:r>
            <a:r>
              <a:rPr lang="en-AU" sz="2400" dirty="0" smtClean="0">
                <a:latin typeface="Candara" pitchFamily="34" charset="0"/>
              </a:rPr>
              <a:t>be fully </a:t>
            </a:r>
            <a:r>
              <a:rPr lang="en-AU" sz="2400" dirty="0">
                <a:latin typeface="Candara" pitchFamily="34" charset="0"/>
              </a:rPr>
              <a:t>recognised and respected in all transactions affecting the resource or the area in which </a:t>
            </a:r>
            <a:r>
              <a:rPr lang="en-AU" sz="2400" dirty="0" smtClean="0">
                <a:latin typeface="Candara" pitchFamily="34" charset="0"/>
              </a:rPr>
              <a:t>the right </a:t>
            </a:r>
            <a:r>
              <a:rPr lang="en-AU" sz="2400" dirty="0">
                <a:latin typeface="Candara" pitchFamily="34" charset="0"/>
              </a:rPr>
              <a:t>operates</a:t>
            </a:r>
            <a:r>
              <a:rPr lang="en-AU" sz="2400" dirty="0" smtClean="0">
                <a:latin typeface="Candara" pitchFamily="34" charset="0"/>
              </a:rPr>
              <a:t>.</a:t>
            </a:r>
          </a:p>
          <a:p>
            <a:endParaRPr lang="en-AU" sz="2400" dirty="0" smtClean="0">
              <a:latin typeface="Candara" pitchFamily="34" charset="0"/>
            </a:endParaRPr>
          </a:p>
          <a:p>
            <a:r>
              <a:rPr lang="en-AU" sz="2400" dirty="0" smtClean="0">
                <a:latin typeface="Candara" pitchFamily="34" charset="0"/>
              </a:rPr>
              <a:t>Traditional management is also recognised in fishery management plans, </a:t>
            </a:r>
            <a:r>
              <a:rPr lang="en-AU" sz="2400" dirty="0" err="1" smtClean="0">
                <a:latin typeface="Candara" pitchFamily="34" charset="0"/>
              </a:rPr>
              <a:t>eg</a:t>
            </a:r>
            <a:r>
              <a:rPr lang="en-AU" sz="2400" dirty="0" smtClean="0">
                <a:latin typeface="Candara" pitchFamily="34" charset="0"/>
              </a:rPr>
              <a:t>. beche de mer</a:t>
            </a:r>
            <a:endParaRPr lang="en-AU" sz="2400" dirty="0">
              <a:latin typeface="Candara" pitchFamily="34" charset="0"/>
            </a:endParaRPr>
          </a:p>
        </p:txBody>
      </p:sp>
    </p:spTree>
    <p:extLst>
      <p:ext uri="{BB962C8B-B14F-4D97-AF65-F5344CB8AC3E}">
        <p14:creationId xmlns="" xmlns:p14="http://schemas.microsoft.com/office/powerpoint/2010/main" val="1841960155"/>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Informal governance</a:t>
            </a:r>
            <a:endParaRPr lang="en-AU" dirty="0"/>
          </a:p>
        </p:txBody>
      </p:sp>
      <p:sp>
        <p:nvSpPr>
          <p:cNvPr id="3" name="Content Placeholder 2"/>
          <p:cNvSpPr>
            <a:spLocks noGrp="1"/>
          </p:cNvSpPr>
          <p:nvPr>
            <p:ph idx="1"/>
          </p:nvPr>
        </p:nvSpPr>
        <p:spPr>
          <a:xfrm>
            <a:off x="267287" y="1575582"/>
            <a:ext cx="8637562" cy="4786029"/>
          </a:xfrm>
        </p:spPr>
        <p:txBody>
          <a:bodyPr>
            <a:normAutofit lnSpcReduction="10000"/>
          </a:bodyPr>
          <a:lstStyle/>
          <a:p>
            <a:r>
              <a:rPr lang="en-AU" sz="2400" u="sng" dirty="0" smtClean="0"/>
              <a:t>Characteristics of informal governance:</a:t>
            </a:r>
          </a:p>
          <a:p>
            <a:pPr lvl="0">
              <a:buFont typeface="Arial" pitchFamily="34" charset="0"/>
              <a:buChar char="•"/>
            </a:pPr>
            <a:r>
              <a:rPr lang="en-AU" sz="2400" dirty="0" smtClean="0"/>
              <a:t> Specifics on governance are not written.</a:t>
            </a:r>
          </a:p>
          <a:p>
            <a:pPr lvl="0">
              <a:buFont typeface="Arial" pitchFamily="34" charset="0"/>
              <a:buChar char="•"/>
            </a:pPr>
            <a:r>
              <a:rPr lang="en-AU" sz="2400" dirty="0" smtClean="0"/>
              <a:t> Governance is based on custom passed through generations.</a:t>
            </a:r>
          </a:p>
          <a:p>
            <a:pPr lvl="0">
              <a:buFont typeface="Arial" pitchFamily="34" charset="0"/>
              <a:buChar char="•"/>
            </a:pPr>
            <a:r>
              <a:rPr lang="en-AU" sz="2400" dirty="0" smtClean="0"/>
              <a:t> Governance is always evolving.</a:t>
            </a:r>
          </a:p>
          <a:p>
            <a:pPr lvl="0">
              <a:buFont typeface="Arial" pitchFamily="34" charset="0"/>
              <a:buChar char="•"/>
            </a:pPr>
            <a:r>
              <a:rPr lang="en-AU" sz="2400" dirty="0" smtClean="0"/>
              <a:t> Management and rules are normally not written.</a:t>
            </a:r>
          </a:p>
          <a:p>
            <a:pPr lvl="0">
              <a:buFont typeface="Arial" pitchFamily="34" charset="0"/>
              <a:buChar char="•"/>
            </a:pPr>
            <a:r>
              <a:rPr lang="en-AU" sz="2400" dirty="0" smtClean="0"/>
              <a:t> Decisions are often made by a single person such as the chief of a clan.</a:t>
            </a:r>
          </a:p>
          <a:p>
            <a:pPr lvl="0">
              <a:buFont typeface="Arial" pitchFamily="34" charset="0"/>
              <a:buChar char="•"/>
            </a:pPr>
            <a:r>
              <a:rPr lang="en-AU" sz="2400" dirty="0" smtClean="0"/>
              <a:t> Enforcement of rules normally enforced by the clan or family rather than fisheries officers.</a:t>
            </a:r>
          </a:p>
          <a:p>
            <a:pPr lvl="0">
              <a:buFont typeface="Arial" pitchFamily="34" charset="0"/>
              <a:buChar char="•"/>
            </a:pPr>
            <a:r>
              <a:rPr lang="en-AU" sz="2400" dirty="0" smtClean="0"/>
              <a:t> Penalties imposed for breach of rules is according to custom and often the burden of the penalty is shared with the whole clan. E.g. Making a feast or cooking a pig.</a:t>
            </a:r>
            <a:endParaRPr lang="en-AU" sz="2400" dirty="0"/>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Traditional example</a:t>
            </a:r>
            <a:endParaRPr lang="en-AU" dirty="0"/>
          </a:p>
        </p:txBody>
      </p:sp>
      <p:sp>
        <p:nvSpPr>
          <p:cNvPr id="3" name="Content Placeholder 2"/>
          <p:cNvSpPr>
            <a:spLocks noGrp="1"/>
          </p:cNvSpPr>
          <p:nvPr>
            <p:ph idx="1"/>
          </p:nvPr>
        </p:nvSpPr>
        <p:spPr/>
        <p:txBody>
          <a:bodyPr>
            <a:normAutofit/>
          </a:bodyPr>
          <a:lstStyle/>
          <a:p>
            <a:r>
              <a:rPr lang="en-AU" sz="2400" dirty="0" smtClean="0"/>
              <a:t>SOS traditional management</a:t>
            </a:r>
          </a:p>
          <a:p>
            <a:endParaRPr lang="en-AU" sz="2400" dirty="0" smtClean="0"/>
          </a:p>
          <a:p>
            <a:r>
              <a:rPr lang="en-AU" sz="2400" dirty="0" err="1" smtClean="0"/>
              <a:t>Tatau</a:t>
            </a:r>
            <a:r>
              <a:rPr lang="en-AU" sz="2400" dirty="0" smtClean="0"/>
              <a:t> Island, New Ireland</a:t>
            </a:r>
          </a:p>
          <a:p>
            <a:pPr>
              <a:buFont typeface="Arial" pitchFamily="34" charset="0"/>
              <a:buChar char="•"/>
            </a:pPr>
            <a:r>
              <a:rPr lang="en-AU" sz="2400" dirty="0" smtClean="0"/>
              <a:t> Declared by </a:t>
            </a:r>
            <a:r>
              <a:rPr lang="en-AU" sz="2400" dirty="0" err="1" smtClean="0"/>
              <a:t>maimai</a:t>
            </a:r>
            <a:r>
              <a:rPr lang="en-AU" sz="2400" dirty="0" smtClean="0"/>
              <a:t> – Emmanuel</a:t>
            </a:r>
          </a:p>
          <a:p>
            <a:pPr>
              <a:buFont typeface="Arial" pitchFamily="34" charset="0"/>
              <a:buChar char="•"/>
            </a:pPr>
            <a:r>
              <a:rPr lang="en-AU" sz="2400" dirty="0" smtClean="0"/>
              <a:t> No-take and closed areas – land and sea</a:t>
            </a:r>
          </a:p>
          <a:p>
            <a:pPr>
              <a:buFont typeface="Arial" pitchFamily="34" charset="0"/>
              <a:buChar char="•"/>
            </a:pPr>
            <a:r>
              <a:rPr lang="en-AU" sz="2400" dirty="0" smtClean="0"/>
              <a:t> Enforced through man’s house</a:t>
            </a:r>
          </a:p>
          <a:p>
            <a:pPr>
              <a:buFont typeface="Arial" pitchFamily="34" charset="0"/>
              <a:buChar char="•"/>
            </a:pPr>
            <a:r>
              <a:rPr lang="en-AU" sz="2400" dirty="0" smtClean="0"/>
              <a:t> Enforced by </a:t>
            </a:r>
            <a:r>
              <a:rPr lang="en-AU" sz="2400" dirty="0" err="1" smtClean="0"/>
              <a:t>maimai</a:t>
            </a:r>
            <a:endParaRPr lang="en-AU" sz="2400" dirty="0" smtClean="0"/>
          </a:p>
          <a:p>
            <a:endParaRPr lang="en-AU" sz="2400" dirty="0"/>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de-DE" sz="2400" dirty="0" smtClean="0"/>
              <a:t>Advanced reading: LMMA working examples in PNG</a:t>
            </a:r>
          </a:p>
          <a:p>
            <a:endParaRPr lang="de-DE" sz="2400" dirty="0" smtClean="0"/>
          </a:p>
          <a:p>
            <a:r>
              <a:rPr lang="de-DE" sz="2400" dirty="0" smtClean="0"/>
              <a:t>Activity 7a.5: Describe the pros and cons of formal and informal governance systems in PNG.</a:t>
            </a:r>
            <a:endParaRPr lang="en-AU" sz="2400" b="1" dirty="0"/>
          </a:p>
        </p:txBody>
      </p:sp>
    </p:spTree>
    <p:extLst>
      <p:ext uri="{BB962C8B-B14F-4D97-AF65-F5344CB8AC3E}">
        <p14:creationId xmlns="" xmlns:p14="http://schemas.microsoft.com/office/powerpoint/2010/main" val="262608353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endParaRPr lang="en-US" sz="2400" dirty="0" smtClean="0"/>
          </a:p>
          <a:p>
            <a:endParaRPr lang="en-US" sz="2400" dirty="0" smtClean="0"/>
          </a:p>
          <a:p>
            <a:r>
              <a:rPr lang="en-AU" sz="2400" i="1" dirty="0" smtClean="0"/>
              <a:t>15 minute personal review: unit review, students to review main concepts of unit in the course notes, contribute any new words (new to them) to their own personal glossary in the back of their notebook (local language equivalent terms should also be recorded where possible)</a:t>
            </a:r>
            <a:endParaRPr lang="en-US" sz="2400" dirty="0"/>
          </a:p>
        </p:txBody>
      </p:sp>
    </p:spTree>
    <p:extLst>
      <p:ext uri="{BB962C8B-B14F-4D97-AF65-F5344CB8AC3E}">
        <p14:creationId xmlns:p14="http://schemas.microsoft.com/office/powerpoint/2010/main" xmlns="" val="386016483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PNG governance</a:t>
            </a:r>
            <a:endParaRPr lang="en-AU" dirty="0"/>
          </a:p>
        </p:txBody>
      </p:sp>
      <p:sp>
        <p:nvSpPr>
          <p:cNvPr id="3" name="Content Placeholder 2"/>
          <p:cNvSpPr>
            <a:spLocks noGrp="1"/>
          </p:cNvSpPr>
          <p:nvPr>
            <p:ph idx="1"/>
          </p:nvPr>
        </p:nvSpPr>
        <p:spPr/>
        <p:txBody>
          <a:bodyPr>
            <a:normAutofit/>
          </a:bodyPr>
          <a:lstStyle/>
          <a:p>
            <a:endParaRPr lang="en-AU" sz="2400" dirty="0" smtClean="0"/>
          </a:p>
          <a:p>
            <a:endParaRPr lang="en-AU" sz="2400" dirty="0" smtClean="0"/>
          </a:p>
          <a:p>
            <a:r>
              <a:rPr lang="en-AU" sz="2400" dirty="0" smtClean="0"/>
              <a:t>Activity 7a.1. Ask the class to write down what governance is and give examples of what they think is good governance.</a:t>
            </a:r>
          </a:p>
          <a:p>
            <a:endParaRPr lang="en-AU" sz="24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governance?</a:t>
            </a:r>
            <a:endParaRPr lang="en-AU" dirty="0"/>
          </a:p>
        </p:txBody>
      </p:sp>
      <p:sp>
        <p:nvSpPr>
          <p:cNvPr id="3" name="Content Placeholder 2"/>
          <p:cNvSpPr>
            <a:spLocks noGrp="1"/>
          </p:cNvSpPr>
          <p:nvPr>
            <p:ph idx="1"/>
          </p:nvPr>
        </p:nvSpPr>
        <p:spPr/>
        <p:txBody>
          <a:bodyPr>
            <a:normAutofit/>
          </a:bodyPr>
          <a:lstStyle/>
          <a:p>
            <a:r>
              <a:rPr lang="de-DE" sz="2400" dirty="0" smtClean="0"/>
              <a:t>Governance is the decision making and implementation of coastal fisheries mainly through the process of making policies, laws and rules</a:t>
            </a:r>
            <a:r>
              <a:rPr lang="en-AU" sz="2400" dirty="0" smtClean="0"/>
              <a:t>.</a:t>
            </a:r>
          </a:p>
          <a:p>
            <a:r>
              <a:rPr lang="en-AU" sz="2400" dirty="0"/>
              <a:t>(</a:t>
            </a:r>
            <a:r>
              <a:rPr lang="en-AU" sz="2400" dirty="0">
                <a:hlinkClick r:id="rId3"/>
              </a:rPr>
              <a:t>http://</a:t>
            </a:r>
            <a:r>
              <a:rPr lang="en-AU" sz="2400" dirty="0" smtClean="0">
                <a:hlinkClick r:id="rId3"/>
              </a:rPr>
              <a:t>www.unescap.org/pdd/prs/ProjectActivities/Ongoing/gg/governance.asp</a:t>
            </a:r>
            <a:r>
              <a:rPr lang="en-AU" sz="2400" dirty="0" smtClean="0"/>
              <a:t>)</a:t>
            </a:r>
          </a:p>
          <a:p>
            <a:endParaRPr lang="en-AU" sz="2400" dirty="0" smtClean="0"/>
          </a:p>
          <a:p>
            <a:r>
              <a:rPr lang="en-AU" sz="2400" dirty="0" smtClean="0"/>
              <a:t>There are two forms of governance in Papua New Guinea:</a:t>
            </a:r>
          </a:p>
          <a:p>
            <a:pPr marL="457200" indent="-457200">
              <a:buAutoNum type="arabicPeriod"/>
            </a:pPr>
            <a:r>
              <a:rPr lang="en-AU" sz="2400" i="1" dirty="0" smtClean="0"/>
              <a:t>Formal</a:t>
            </a:r>
            <a:r>
              <a:rPr lang="en-AU" sz="2400" dirty="0" smtClean="0"/>
              <a:t> government system</a:t>
            </a:r>
          </a:p>
          <a:p>
            <a:pPr marL="457200" indent="-457200">
              <a:buAutoNum type="arabicPeriod"/>
            </a:pPr>
            <a:r>
              <a:rPr lang="en-AU" sz="2400" i="1" dirty="0" smtClean="0"/>
              <a:t>Informal</a:t>
            </a:r>
            <a:r>
              <a:rPr lang="en-AU" sz="2400" dirty="0" smtClean="0"/>
              <a:t> or traditional governance</a:t>
            </a:r>
            <a:endParaRPr lang="en-AU" sz="2400" dirty="0"/>
          </a:p>
        </p:txBody>
      </p:sp>
    </p:spTree>
    <p:extLst>
      <p:ext uri="{BB962C8B-B14F-4D97-AF65-F5344CB8AC3E}">
        <p14:creationId xmlns="" xmlns:p14="http://schemas.microsoft.com/office/powerpoint/2010/main" val="3766208973"/>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Formal governance</a:t>
            </a:r>
            <a:endParaRPr lang="en-AU" dirty="0"/>
          </a:p>
        </p:txBody>
      </p:sp>
      <p:grpSp>
        <p:nvGrpSpPr>
          <p:cNvPr id="3" name="Group 15"/>
          <p:cNvGrpSpPr/>
          <p:nvPr/>
        </p:nvGrpSpPr>
        <p:grpSpPr>
          <a:xfrm>
            <a:off x="235526" y="3041081"/>
            <a:ext cx="2493822" cy="3200399"/>
            <a:chOff x="235523" y="1828802"/>
            <a:chExt cx="2493822" cy="3200399"/>
          </a:xfrm>
        </p:grpSpPr>
        <p:sp>
          <p:nvSpPr>
            <p:cNvPr id="4" name="Rectangle 3"/>
            <p:cNvSpPr/>
            <p:nvPr/>
          </p:nvSpPr>
          <p:spPr>
            <a:xfrm>
              <a:off x="235526" y="1828802"/>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NATIONAL</a:t>
              </a:r>
              <a:endParaRPr lang="en-AU" sz="2400" dirty="0">
                <a:solidFill>
                  <a:srgbClr val="FFFF00"/>
                </a:solidFill>
              </a:endParaRPr>
            </a:p>
          </p:txBody>
        </p:sp>
        <p:sp>
          <p:nvSpPr>
            <p:cNvPr id="5" name="Rectangle 4"/>
            <p:cNvSpPr/>
            <p:nvPr/>
          </p:nvSpPr>
          <p:spPr>
            <a:xfrm>
              <a:off x="235525" y="3699169"/>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LOCAL LEVEL</a:t>
              </a:r>
              <a:endParaRPr lang="en-AU" sz="2400" dirty="0">
                <a:solidFill>
                  <a:srgbClr val="FFFF00"/>
                </a:solidFill>
              </a:endParaRPr>
            </a:p>
          </p:txBody>
        </p:sp>
        <p:sp>
          <p:nvSpPr>
            <p:cNvPr id="6" name="Rectangle 5"/>
            <p:cNvSpPr/>
            <p:nvPr/>
          </p:nvSpPr>
          <p:spPr>
            <a:xfrm>
              <a:off x="235523" y="4613565"/>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WARD</a:t>
              </a:r>
              <a:endParaRPr lang="en-AU" sz="2400" dirty="0">
                <a:solidFill>
                  <a:srgbClr val="FFFF00"/>
                </a:solidFill>
              </a:endParaRPr>
            </a:p>
          </p:txBody>
        </p:sp>
        <p:sp>
          <p:nvSpPr>
            <p:cNvPr id="7" name="Rectangle 6"/>
            <p:cNvSpPr/>
            <p:nvPr/>
          </p:nvSpPr>
          <p:spPr>
            <a:xfrm>
              <a:off x="235526" y="2770914"/>
              <a:ext cx="2493819" cy="415636"/>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400" dirty="0" smtClean="0">
                  <a:solidFill>
                    <a:srgbClr val="FFFF00"/>
                  </a:solidFill>
                </a:rPr>
                <a:t>PROVINCIAL</a:t>
              </a:r>
              <a:endParaRPr lang="en-AU" sz="2400" dirty="0">
                <a:solidFill>
                  <a:srgbClr val="FFFF00"/>
                </a:solidFill>
              </a:endParaRPr>
            </a:p>
          </p:txBody>
        </p:sp>
        <p:cxnSp>
          <p:nvCxnSpPr>
            <p:cNvPr id="9" name="Straight Connector 8"/>
            <p:cNvCxnSpPr>
              <a:stCxn id="4" idx="2"/>
              <a:endCxn id="7" idx="0"/>
            </p:cNvCxnSpPr>
            <p:nvPr/>
          </p:nvCxnSpPr>
          <p:spPr>
            <a:xfrm>
              <a:off x="1482436" y="2244438"/>
              <a:ext cx="0" cy="526476"/>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482432" y="3172693"/>
              <a:ext cx="0" cy="526476"/>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482432" y="4114805"/>
              <a:ext cx="0" cy="526476"/>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grpSp>
      <p:sp>
        <p:nvSpPr>
          <p:cNvPr id="12" name="TextBox 11"/>
          <p:cNvSpPr txBox="1"/>
          <p:nvPr/>
        </p:nvSpPr>
        <p:spPr>
          <a:xfrm>
            <a:off x="2854036" y="3041081"/>
            <a:ext cx="2422715" cy="369332"/>
          </a:xfrm>
          <a:prstGeom prst="rect">
            <a:avLst/>
          </a:prstGeom>
          <a:noFill/>
        </p:spPr>
        <p:txBody>
          <a:bodyPr wrap="none" rtlCol="0">
            <a:spAutoFit/>
          </a:bodyPr>
          <a:lstStyle/>
          <a:p>
            <a:r>
              <a:rPr lang="en-AU" dirty="0" smtClean="0"/>
              <a:t>NATIONAL PALIARMENT</a:t>
            </a:r>
            <a:endParaRPr lang="en-AU" dirty="0"/>
          </a:p>
        </p:txBody>
      </p:sp>
      <p:sp>
        <p:nvSpPr>
          <p:cNvPr id="13" name="TextBox 12"/>
          <p:cNvSpPr txBox="1"/>
          <p:nvPr/>
        </p:nvSpPr>
        <p:spPr>
          <a:xfrm>
            <a:off x="2927903" y="3983193"/>
            <a:ext cx="2348848" cy="369332"/>
          </a:xfrm>
          <a:prstGeom prst="rect">
            <a:avLst/>
          </a:prstGeom>
          <a:noFill/>
        </p:spPr>
        <p:txBody>
          <a:bodyPr wrap="none" rtlCol="0">
            <a:spAutoFit/>
          </a:bodyPr>
          <a:lstStyle/>
          <a:p>
            <a:r>
              <a:rPr lang="en-AU" dirty="0" smtClean="0"/>
              <a:t>PROVINCIAL ASSEMBLY</a:t>
            </a:r>
            <a:endParaRPr lang="en-AU" dirty="0"/>
          </a:p>
        </p:txBody>
      </p:sp>
      <p:sp>
        <p:nvSpPr>
          <p:cNvPr id="14" name="TextBox 13"/>
          <p:cNvSpPr txBox="1"/>
          <p:nvPr/>
        </p:nvSpPr>
        <p:spPr>
          <a:xfrm>
            <a:off x="2854036" y="4911448"/>
            <a:ext cx="3848041" cy="369332"/>
          </a:xfrm>
          <a:prstGeom prst="rect">
            <a:avLst/>
          </a:prstGeom>
          <a:noFill/>
        </p:spPr>
        <p:txBody>
          <a:bodyPr wrap="none" rtlCol="0">
            <a:spAutoFit/>
          </a:bodyPr>
          <a:lstStyle/>
          <a:p>
            <a:r>
              <a:rPr lang="en-AU" dirty="0" smtClean="0"/>
              <a:t>LOCAL LEVEL GOVERNMENT ASSEMBLY</a:t>
            </a:r>
            <a:endParaRPr lang="en-AU" dirty="0"/>
          </a:p>
        </p:txBody>
      </p:sp>
      <p:sp>
        <p:nvSpPr>
          <p:cNvPr id="17" name="TextBox 16"/>
          <p:cNvSpPr txBox="1"/>
          <p:nvPr/>
        </p:nvSpPr>
        <p:spPr>
          <a:xfrm>
            <a:off x="204388" y="1550354"/>
            <a:ext cx="8518698" cy="1200329"/>
          </a:xfrm>
          <a:prstGeom prst="rect">
            <a:avLst/>
          </a:prstGeom>
          <a:noFill/>
        </p:spPr>
        <p:txBody>
          <a:bodyPr wrap="square" rtlCol="0">
            <a:spAutoFit/>
          </a:bodyPr>
          <a:lstStyle/>
          <a:p>
            <a:r>
              <a:rPr lang="en-AU" sz="2400" dirty="0" smtClean="0">
                <a:latin typeface="Candara" pitchFamily="34" charset="0"/>
              </a:rPr>
              <a:t>Institutions, </a:t>
            </a:r>
            <a:r>
              <a:rPr lang="de-DE" sz="2400" dirty="0" smtClean="0">
                <a:latin typeface="Candara" pitchFamily="34" charset="0"/>
              </a:rPr>
              <a:t>mechanisms and processes that the government puts in place to guide and formalise decision making and  implementation on policies, laws and rules. </a:t>
            </a:r>
            <a:endParaRPr lang="en-AU" sz="2400" dirty="0">
              <a:latin typeface="Candara" pitchFamily="34" charset="0"/>
            </a:endParaRPr>
          </a:p>
        </p:txBody>
      </p:sp>
    </p:spTree>
    <p:extLst>
      <p:ext uri="{BB962C8B-B14F-4D97-AF65-F5344CB8AC3E}">
        <p14:creationId xmlns="" xmlns:p14="http://schemas.microsoft.com/office/powerpoint/2010/main" val="960686616"/>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Formal governance</a:t>
            </a:r>
            <a:endParaRPr lang="en-AU" dirty="0"/>
          </a:p>
        </p:txBody>
      </p:sp>
      <p:sp>
        <p:nvSpPr>
          <p:cNvPr id="3" name="Content Placeholder 2"/>
          <p:cNvSpPr>
            <a:spLocks noGrp="1"/>
          </p:cNvSpPr>
          <p:nvPr>
            <p:ph idx="1"/>
          </p:nvPr>
        </p:nvSpPr>
        <p:spPr>
          <a:xfrm>
            <a:off x="267287" y="1575582"/>
            <a:ext cx="8637562" cy="4550581"/>
          </a:xfrm>
        </p:spPr>
        <p:txBody>
          <a:bodyPr>
            <a:normAutofit lnSpcReduction="10000"/>
          </a:bodyPr>
          <a:lstStyle/>
          <a:p>
            <a:r>
              <a:rPr lang="en-AU" sz="2400" u="sng" dirty="0" smtClean="0"/>
              <a:t>Characteristics of formal governance:</a:t>
            </a:r>
          </a:p>
          <a:p>
            <a:pPr lvl="0">
              <a:buFont typeface="Arial" pitchFamily="34" charset="0"/>
              <a:buChar char="•"/>
            </a:pPr>
            <a:r>
              <a:rPr lang="en-AU" sz="2400" dirty="0" smtClean="0"/>
              <a:t> Formal written laws to support the establishment of institutions.</a:t>
            </a:r>
          </a:p>
          <a:p>
            <a:pPr lvl="0">
              <a:buFont typeface="Arial" pitchFamily="34" charset="0"/>
              <a:buChar char="•"/>
            </a:pPr>
            <a:r>
              <a:rPr lang="en-AU" sz="2400" dirty="0" smtClean="0"/>
              <a:t> Governance institutions operate across large areas and for large populations, </a:t>
            </a:r>
            <a:r>
              <a:rPr lang="en-AU" sz="2400" dirty="0" err="1" smtClean="0"/>
              <a:t>eg</a:t>
            </a:r>
            <a:r>
              <a:rPr lang="en-AU" sz="2400" dirty="0" smtClean="0"/>
              <a:t>. the whole country or the whole province.</a:t>
            </a:r>
          </a:p>
          <a:p>
            <a:pPr lvl="0">
              <a:buFont typeface="Arial" pitchFamily="34" charset="0"/>
              <a:buChar char="•"/>
            </a:pPr>
            <a:r>
              <a:rPr lang="en-AU" sz="2400" dirty="0" smtClean="0"/>
              <a:t> Institutions, mechanisms and processes can be changed by changing policies, amendments to laws or making new laws. </a:t>
            </a:r>
          </a:p>
          <a:p>
            <a:pPr lvl="0">
              <a:buFont typeface="Arial" pitchFamily="34" charset="0"/>
              <a:buChar char="•"/>
            </a:pPr>
            <a:r>
              <a:rPr lang="en-AU" sz="2400" dirty="0" smtClean="0"/>
              <a:t> Policies, laws and rules are written.</a:t>
            </a:r>
          </a:p>
          <a:p>
            <a:pPr lvl="0">
              <a:buFont typeface="Arial" pitchFamily="34" charset="0"/>
              <a:buChar char="•"/>
            </a:pPr>
            <a:r>
              <a:rPr lang="en-AU" sz="2400" dirty="0" smtClean="0"/>
              <a:t> Implementation is supported by Government budget.</a:t>
            </a:r>
          </a:p>
          <a:p>
            <a:pPr lvl="0">
              <a:buFont typeface="Arial" pitchFamily="34" charset="0"/>
              <a:buChar char="•"/>
            </a:pPr>
            <a:r>
              <a:rPr lang="en-AU" sz="2400" dirty="0" smtClean="0"/>
              <a:t> Policies and law can be changed through a democratic process.</a:t>
            </a:r>
          </a:p>
          <a:p>
            <a:pPr>
              <a:buFont typeface="Arial" pitchFamily="34" charset="0"/>
              <a:buChar char="•"/>
            </a:pPr>
            <a:r>
              <a:rPr lang="de-DE" sz="2400" dirty="0" smtClean="0"/>
              <a:t> Elected leaders can make decisions on policies and law</a:t>
            </a:r>
            <a:endParaRPr lang="en-AU" sz="2400"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891" y="-123934"/>
            <a:ext cx="4055241" cy="937172"/>
          </a:xfrm>
        </p:spPr>
        <p:txBody>
          <a:bodyPr/>
          <a:lstStyle/>
          <a:p>
            <a:r>
              <a:rPr lang="en-AU" b="1" dirty="0" smtClean="0"/>
              <a:t>Formal institutions I</a:t>
            </a:r>
            <a:endParaRPr lang="en-AU" b="1" dirty="0"/>
          </a:p>
        </p:txBody>
      </p:sp>
      <p:sp>
        <p:nvSpPr>
          <p:cNvPr id="3" name="Content Placeholder 2"/>
          <p:cNvSpPr>
            <a:spLocks noGrp="1"/>
          </p:cNvSpPr>
          <p:nvPr>
            <p:ph idx="1"/>
          </p:nvPr>
        </p:nvSpPr>
        <p:spPr/>
        <p:txBody>
          <a:bodyPr/>
          <a:lstStyle/>
          <a:p>
            <a:endParaRPr lang="en-AU" dirty="0"/>
          </a:p>
        </p:txBody>
      </p:sp>
      <p:graphicFrame>
        <p:nvGraphicFramePr>
          <p:cNvPr id="1028" name="Object 4"/>
          <p:cNvGraphicFramePr>
            <a:graphicFrameLocks noChangeAspect="1"/>
          </p:cNvGraphicFramePr>
          <p:nvPr/>
        </p:nvGraphicFramePr>
        <p:xfrm>
          <a:off x="-230821" y="813238"/>
          <a:ext cx="9374821" cy="6375384"/>
        </p:xfrm>
        <a:graphic>
          <a:graphicData uri="http://schemas.openxmlformats.org/presentationml/2006/ole">
            <p:oleObj spid="_x0000_s1026" name="Document" r:id="rId4" imgW="5889637" imgH="4005987" progId="Word.Document.12">
              <p:embed/>
            </p:oleObj>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65" y="-123934"/>
            <a:ext cx="4055241" cy="937172"/>
          </a:xfrm>
        </p:spPr>
        <p:txBody>
          <a:bodyPr/>
          <a:lstStyle/>
          <a:p>
            <a:r>
              <a:rPr lang="en-AU" b="1" dirty="0" smtClean="0"/>
              <a:t>Formal institutions II</a:t>
            </a:r>
            <a:endParaRPr lang="en-AU" b="1" dirty="0"/>
          </a:p>
        </p:txBody>
      </p:sp>
      <p:sp>
        <p:nvSpPr>
          <p:cNvPr id="3" name="Content Placeholder 2"/>
          <p:cNvSpPr>
            <a:spLocks noGrp="1"/>
          </p:cNvSpPr>
          <p:nvPr>
            <p:ph idx="1"/>
          </p:nvPr>
        </p:nvSpPr>
        <p:spPr/>
        <p:txBody>
          <a:bodyPr/>
          <a:lstStyle/>
          <a:p>
            <a:endParaRPr lang="en-AU" dirty="0"/>
          </a:p>
        </p:txBody>
      </p:sp>
      <p:graphicFrame>
        <p:nvGraphicFramePr>
          <p:cNvPr id="2051" name="Object 3"/>
          <p:cNvGraphicFramePr>
            <a:graphicFrameLocks noChangeAspect="1"/>
          </p:cNvGraphicFramePr>
          <p:nvPr/>
        </p:nvGraphicFramePr>
        <p:xfrm>
          <a:off x="0" y="813238"/>
          <a:ext cx="9560010" cy="6253768"/>
        </p:xfrm>
        <a:graphic>
          <a:graphicData uri="http://schemas.openxmlformats.org/presentationml/2006/ole">
            <p:oleObj spid="_x0000_s2050" name="Document" r:id="rId4" imgW="5893601" imgH="3701102" progId="Word.Document.12">
              <p:embed/>
            </p:oleObj>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7959" y="813238"/>
            <a:ext cx="4274853" cy="937172"/>
          </a:xfrm>
        </p:spPr>
        <p:txBody>
          <a:bodyPr/>
          <a:lstStyle/>
          <a:p>
            <a:r>
              <a:rPr lang="en-AU" sz="2400" dirty="0" smtClean="0"/>
              <a:t>Fisheries Management Act 1998</a:t>
            </a:r>
            <a:endParaRPr lang="en-AU" sz="2400" dirty="0"/>
          </a:p>
        </p:txBody>
      </p:sp>
      <p:sp>
        <p:nvSpPr>
          <p:cNvPr id="4" name="Content Placeholder 3"/>
          <p:cNvSpPr>
            <a:spLocks noGrp="1"/>
          </p:cNvSpPr>
          <p:nvPr>
            <p:ph idx="1"/>
          </p:nvPr>
        </p:nvSpPr>
        <p:spPr>
          <a:xfrm>
            <a:off x="182880" y="1575582"/>
            <a:ext cx="8961120" cy="4708981"/>
          </a:xfrm>
          <a:prstGeom prst="rect">
            <a:avLst/>
          </a:prstGeom>
        </p:spPr>
        <p:txBody>
          <a:bodyPr wrap="square">
            <a:spAutoFit/>
          </a:bodyPr>
          <a:lstStyle/>
          <a:p>
            <a:pPr>
              <a:spcBef>
                <a:spcPts val="0"/>
              </a:spcBef>
            </a:pPr>
            <a:r>
              <a:rPr lang="en-AU" sz="2000" b="1" dirty="0" smtClean="0"/>
              <a:t>28</a:t>
            </a:r>
            <a:r>
              <a:rPr lang="en-AU" sz="2000" b="1" dirty="0"/>
              <a:t>. FISHERY MANAGEMENT PLANS.</a:t>
            </a:r>
          </a:p>
          <a:p>
            <a:pPr>
              <a:spcBef>
                <a:spcPts val="0"/>
              </a:spcBef>
            </a:pPr>
            <a:r>
              <a:rPr lang="en-AU" sz="2000" dirty="0"/>
              <a:t>(1) Notwithstanding Section 3(2), this section applies to all persons, all vessels and </a:t>
            </a:r>
            <a:r>
              <a:rPr lang="en-AU" sz="2000" dirty="0" smtClean="0"/>
              <a:t>all fishing </a:t>
            </a:r>
            <a:r>
              <a:rPr lang="en-AU" sz="2000" dirty="0"/>
              <a:t>and related activities.</a:t>
            </a:r>
          </a:p>
          <a:p>
            <a:pPr>
              <a:spcBef>
                <a:spcPts val="0"/>
              </a:spcBef>
            </a:pPr>
            <a:r>
              <a:rPr lang="en-AU" sz="2000" dirty="0"/>
              <a:t>(2) The Managing Director may, and where the Minister so requires shall, cause to </a:t>
            </a:r>
            <a:r>
              <a:rPr lang="en-AU" sz="2000" dirty="0" smtClean="0"/>
              <a:t>be drawn </a:t>
            </a:r>
            <a:r>
              <a:rPr lang="en-AU" sz="2000" dirty="0"/>
              <a:t>up a Fishery Management Plan in respect of any fishery resource in the fisheries waters.</a:t>
            </a:r>
          </a:p>
          <a:p>
            <a:pPr>
              <a:spcBef>
                <a:spcPts val="0"/>
              </a:spcBef>
            </a:pPr>
            <a:r>
              <a:rPr lang="en-AU" sz="2000" dirty="0"/>
              <a:t>(3) A Fishery Management Plan shall -</a:t>
            </a:r>
          </a:p>
          <a:p>
            <a:pPr>
              <a:spcBef>
                <a:spcPts val="0"/>
              </a:spcBef>
            </a:pPr>
            <a:r>
              <a:rPr lang="en-AU" sz="2000" dirty="0" smtClean="0"/>
              <a:t>(</a:t>
            </a:r>
            <a:r>
              <a:rPr lang="en-AU" sz="2000" i="1" dirty="0"/>
              <a:t>a</a:t>
            </a:r>
            <a:r>
              <a:rPr lang="en-AU" sz="2000" dirty="0"/>
              <a:t>) identify the fishery and its characteristics, including its current state of</a:t>
            </a:r>
          </a:p>
          <a:p>
            <a:pPr>
              <a:spcBef>
                <a:spcPts val="0"/>
              </a:spcBef>
            </a:pPr>
            <a:r>
              <a:rPr lang="en-AU" sz="2000" dirty="0"/>
              <a:t>exploitation; and</a:t>
            </a:r>
          </a:p>
          <a:p>
            <a:pPr>
              <a:spcBef>
                <a:spcPts val="0"/>
              </a:spcBef>
            </a:pPr>
            <a:r>
              <a:rPr lang="en-AU" sz="2000" dirty="0" smtClean="0"/>
              <a:t>(</a:t>
            </a:r>
            <a:r>
              <a:rPr lang="en-AU" sz="2000" i="1" dirty="0"/>
              <a:t>b</a:t>
            </a:r>
            <a:r>
              <a:rPr lang="en-AU" sz="2000" dirty="0"/>
              <a:t>) specify the objectives to be achieved in the management of the fishery; and</a:t>
            </a:r>
          </a:p>
          <a:p>
            <a:pPr>
              <a:spcBef>
                <a:spcPts val="0"/>
              </a:spcBef>
            </a:pPr>
            <a:r>
              <a:rPr lang="en-AU" sz="2000" dirty="0"/>
              <a:t>(</a:t>
            </a:r>
            <a:r>
              <a:rPr lang="en-AU" sz="2000" i="1" dirty="0"/>
              <a:t>c</a:t>
            </a:r>
            <a:r>
              <a:rPr lang="en-AU" sz="2000" dirty="0"/>
              <a:t>) identify any possible adverse environmental effects of the operation of fishing</a:t>
            </a:r>
          </a:p>
          <a:p>
            <a:pPr>
              <a:spcBef>
                <a:spcPts val="0"/>
              </a:spcBef>
            </a:pPr>
            <a:r>
              <a:rPr lang="en-AU" sz="2000" dirty="0"/>
              <a:t>activities in the fishery; and</a:t>
            </a:r>
          </a:p>
          <a:p>
            <a:pPr>
              <a:spcBef>
                <a:spcPts val="0"/>
              </a:spcBef>
            </a:pPr>
            <a:r>
              <a:rPr lang="en-AU" sz="2000" dirty="0"/>
              <a:t>(</a:t>
            </a:r>
            <a:r>
              <a:rPr lang="en-AU" sz="2000" i="1" dirty="0"/>
              <a:t>d</a:t>
            </a:r>
            <a:r>
              <a:rPr lang="en-AU" sz="2000" dirty="0"/>
              <a:t>) identify where appropriate any relevant customary fishing rights or practices.</a:t>
            </a:r>
          </a:p>
          <a:p>
            <a:pPr>
              <a:spcBef>
                <a:spcPts val="0"/>
              </a:spcBef>
            </a:pPr>
            <a:r>
              <a:rPr lang="en-AU" sz="2000" dirty="0"/>
              <a:t>(4) A Fishery Management Plan shall be kept under review and shall be revised as</a:t>
            </a:r>
          </a:p>
          <a:p>
            <a:pPr>
              <a:spcBef>
                <a:spcPts val="0"/>
              </a:spcBef>
            </a:pPr>
            <a:r>
              <a:rPr lang="en-AU" sz="2000" dirty="0"/>
              <a:t>necessary.</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Activity</a:t>
            </a:r>
            <a:endParaRPr lang="en-AU" dirty="0"/>
          </a:p>
        </p:txBody>
      </p:sp>
      <p:sp>
        <p:nvSpPr>
          <p:cNvPr id="3" name="Content Placeholder 2"/>
          <p:cNvSpPr>
            <a:spLocks noGrp="1"/>
          </p:cNvSpPr>
          <p:nvPr>
            <p:ph idx="1"/>
          </p:nvPr>
        </p:nvSpPr>
        <p:spPr/>
        <p:txBody>
          <a:bodyPr>
            <a:normAutofit/>
          </a:bodyPr>
          <a:lstStyle/>
          <a:p>
            <a:endParaRPr lang="en-AU" sz="2400" dirty="0" smtClean="0"/>
          </a:p>
          <a:p>
            <a:r>
              <a:rPr lang="en-AU" sz="2400" dirty="0" smtClean="0"/>
              <a:t>Activity 7a.2.  Ask the class to list the types of governance and specify the difference between the types of governance. </a:t>
            </a:r>
          </a:p>
          <a:p>
            <a:endParaRPr lang="en-AU" sz="2400" dirty="0" smtClean="0"/>
          </a:p>
          <a:p>
            <a:r>
              <a:rPr lang="en-AU" sz="2400" dirty="0" smtClean="0"/>
              <a:t>Activity 7a.3: Ask the class to list the roles of the main government institutions in formal governance of coastal fisheries.</a:t>
            </a:r>
          </a:p>
          <a:p>
            <a:endParaRPr lang="en-AU" sz="2400" dirty="0"/>
          </a:p>
        </p:txBody>
      </p:sp>
    </p:spTree>
  </p:cSld>
  <p:clrMapOvr>
    <a:masterClrMapping/>
  </p:clrMapOvr>
  <p:transition spd="slow">
    <p:fade/>
  </p:transition>
</p:sld>
</file>

<file path=ppt/theme/theme1.xml><?xml version="1.0" encoding="utf-8"?>
<a:theme xmlns:a="http://schemas.openxmlformats.org/drawingml/2006/main" name="20120903 EAFM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20120903 EAFM template.potx</Template>
  <TotalTime>387</TotalTime>
  <Words>826</Words>
  <Application>Microsoft Office PowerPoint</Application>
  <PresentationFormat>On-screen Show (4:3)</PresentationFormat>
  <Paragraphs>114</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20120903 EAFM template</vt:lpstr>
      <vt:lpstr>Document</vt:lpstr>
      <vt:lpstr>UNIT 7a:</vt:lpstr>
      <vt:lpstr>PNG governance</vt:lpstr>
      <vt:lpstr>What is governance?</vt:lpstr>
      <vt:lpstr>Formal governance</vt:lpstr>
      <vt:lpstr>Formal governance</vt:lpstr>
      <vt:lpstr>Formal institutions I</vt:lpstr>
      <vt:lpstr>Formal institutions II</vt:lpstr>
      <vt:lpstr>Fisheries Management Act 1998</vt:lpstr>
      <vt:lpstr>Activity</vt:lpstr>
      <vt:lpstr>INFORMAL GOVERNANCE</vt:lpstr>
      <vt:lpstr>Slide 11</vt:lpstr>
      <vt:lpstr>Governance</vt:lpstr>
      <vt:lpstr>Slide 13</vt:lpstr>
      <vt:lpstr>Informal governance</vt:lpstr>
      <vt:lpstr>Traditional example</vt:lpstr>
      <vt:lpstr>Slide 16</vt:lpstr>
      <vt:lpstr>Review</vt:lpstr>
    </vt:vector>
  </TitlesOfParts>
  <Company>cartergraphicdesign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Sabine Carter</dc:creator>
  <cp:lastModifiedBy>Leanne Fernandes</cp:lastModifiedBy>
  <cp:revision>40</cp:revision>
  <dcterms:created xsi:type="dcterms:W3CDTF">2012-08-27T02:37:52Z</dcterms:created>
  <dcterms:modified xsi:type="dcterms:W3CDTF">2013-05-22T04:01:17Z</dcterms:modified>
</cp:coreProperties>
</file>